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57" r:id="rId4"/>
  </p:sldIdLst>
  <p:sldSz cx="9906000" cy="6858000" type="A4"/>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2" autoAdjust="0"/>
    <p:restoredTop sz="94660"/>
  </p:normalViewPr>
  <p:slideViewPr>
    <p:cSldViewPr snapToGrid="0">
      <p:cViewPr varScale="1">
        <p:scale>
          <a:sx n="65" d="100"/>
          <a:sy n="65" d="100"/>
        </p:scale>
        <p:origin x="60"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876249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3999722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322526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27794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248861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21876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237681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2469029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52315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343672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F436B5-BEDE-499B-93E4-B81FF5F706EA}" type="datetimeFigureOut">
              <a:rPr kumimoji="1" lang="ja-JP" altLang="en-US" smtClean="0"/>
              <a:t>2022/5/19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130056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436B5-BEDE-499B-93E4-B81FF5F706EA}" type="datetimeFigureOut">
              <a:rPr kumimoji="1" lang="ja-JP" altLang="en-US" smtClean="0"/>
              <a:t>2022/5/19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FC0AF-F567-4F84-9103-E0751B78EA74}" type="slidenum">
              <a:rPr kumimoji="1" lang="ja-JP" altLang="en-US" smtClean="0"/>
              <a:t>‹#›</a:t>
            </a:fld>
            <a:endParaRPr kumimoji="1" lang="ja-JP" altLang="en-US"/>
          </a:p>
        </p:txBody>
      </p:sp>
    </p:spTree>
    <p:extLst>
      <p:ext uri="{BB962C8B-B14F-4D97-AF65-F5344CB8AC3E}">
        <p14:creationId xmlns:p14="http://schemas.microsoft.com/office/powerpoint/2010/main" val="38385606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410458-5931-41CD-A7A3-774916826B47}"/>
              </a:ext>
            </a:extLst>
          </p:cNvPr>
          <p:cNvSpPr>
            <a:spLocks noGrp="1"/>
          </p:cNvSpPr>
          <p:nvPr>
            <p:ph type="title"/>
          </p:nvPr>
        </p:nvSpPr>
        <p:spPr>
          <a:xfrm>
            <a:off x="669851" y="170120"/>
            <a:ext cx="9236148" cy="6613451"/>
          </a:xfrm>
        </p:spPr>
        <p:txBody>
          <a:bodyPr anchor="t">
            <a:noAutofit/>
          </a:bodyPr>
          <a:lstStyle/>
          <a:p>
            <a:r>
              <a:rPr kumimoji="1" lang="ja-JP" altLang="en-US" sz="1600" dirty="0">
                <a:latin typeface="ＭＳ Ｐゴシック" panose="020B0600070205080204" pitchFamily="50" charset="-128"/>
                <a:ea typeface="ＭＳ Ｐゴシック" panose="020B0600070205080204" pitchFamily="50" charset="-128"/>
              </a:rPr>
              <a:t>実施者名　</a:t>
            </a:r>
            <a:r>
              <a:rPr lang="ja-JP" altLang="en-US" sz="1600" dirty="0">
                <a:latin typeface="ＭＳ Ｐゴシック" panose="020B0600070205080204" pitchFamily="50" charset="-128"/>
                <a:ea typeface="ＭＳ Ｐゴシック" panose="020B0600070205080204" pitchFamily="50" charset="-128"/>
              </a:rPr>
              <a:t>　　　　　　　　　　　</a:t>
            </a:r>
            <a:r>
              <a:rPr kumimoji="1" lang="ja-JP" altLang="en-US" sz="1600" dirty="0">
                <a:latin typeface="ＭＳ Ｐゴシック" panose="020B0600070205080204" pitchFamily="50" charset="-128"/>
                <a:ea typeface="ＭＳ Ｐゴシック" panose="020B0600070205080204" pitchFamily="50" charset="-128"/>
              </a:rPr>
              <a:t>（ 　　　　会社　　　　担当　連絡先：</a:t>
            </a:r>
            <a:r>
              <a:rPr lang="ja-JP" altLang="en-US" sz="1600" dirty="0">
                <a:latin typeface="ＭＳ Ｐゴシック" panose="020B0600070205080204" pitchFamily="50" charset="-128"/>
                <a:ea typeface="ＭＳ Ｐゴシック" panose="020B0600070205080204" pitchFamily="50" charset="-128"/>
              </a:rPr>
              <a:t>　　　　　　　　　　　</a:t>
            </a:r>
            <a:r>
              <a:rPr kumimoji="1" lang="ja-JP" altLang="en-US" sz="1600" dirty="0">
                <a:latin typeface="ＭＳ Ｐゴシック" panose="020B0600070205080204" pitchFamily="50" charset="-128"/>
                <a:ea typeface="ＭＳ Ｐゴシック" panose="020B0600070205080204" pitchFamily="50" charset="-128"/>
              </a:rPr>
              <a:t>　　）</a:t>
            </a:r>
            <a:br>
              <a:rPr kumimoji="1" lang="en-US" altLang="ja-JP" sz="1600" dirty="0">
                <a:latin typeface="ＭＳ Ｐゴシック" panose="020B0600070205080204" pitchFamily="50" charset="-128"/>
                <a:ea typeface="ＭＳ Ｐゴシック" panose="020B0600070205080204" pitchFamily="50" charset="-128"/>
              </a:rPr>
            </a:b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１．事業名</a:t>
            </a: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　　「　　　　　　　　　　　　　　　　　　　　　」　　</a:t>
            </a:r>
            <a:br>
              <a:rPr kumimoji="1" lang="en-US" altLang="ja-JP" sz="1600" dirty="0">
                <a:latin typeface="ＭＳ Ｐゴシック" panose="020B0600070205080204" pitchFamily="50" charset="-128"/>
                <a:ea typeface="ＭＳ Ｐゴシック" panose="020B0600070205080204" pitchFamily="50" charset="-128"/>
              </a:rPr>
            </a:b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２．事業内容</a:t>
            </a: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　　</a:t>
            </a:r>
            <a:br>
              <a:rPr kumimoji="1" lang="en-US" altLang="ja-JP" sz="1600" dirty="0">
                <a:latin typeface="ＭＳ Ｐゴシック" panose="020B0600070205080204" pitchFamily="50" charset="-128"/>
                <a:ea typeface="ＭＳ Ｐゴシック" panose="020B0600070205080204" pitchFamily="50" charset="-128"/>
              </a:rPr>
            </a:br>
            <a:br>
              <a:rPr kumimoji="1" lang="en-US" altLang="ja-JP" sz="1600" dirty="0">
                <a:latin typeface="ＭＳ Ｐゴシック" panose="020B0600070205080204" pitchFamily="50" charset="-128"/>
                <a:ea typeface="ＭＳ Ｐゴシック" panose="020B0600070205080204" pitchFamily="50" charset="-128"/>
              </a:rPr>
            </a:b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３．実施規模　</a:t>
            </a: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　参加者</a:t>
            </a:r>
            <a:r>
              <a:rPr lang="ja-JP" altLang="en-US" sz="1600" dirty="0">
                <a:latin typeface="ＭＳ Ｐゴシック" panose="020B0600070205080204" pitchFamily="50" charset="-128"/>
                <a:ea typeface="ＭＳ Ｐゴシック" panose="020B0600070205080204" pitchFamily="50" charset="-128"/>
              </a:rPr>
              <a:t>　　　　</a:t>
            </a:r>
            <a:r>
              <a:rPr kumimoji="1" lang="ja-JP" altLang="en-US" sz="1600" dirty="0">
                <a:latin typeface="ＭＳ Ｐゴシック" panose="020B0600070205080204" pitchFamily="50" charset="-128"/>
                <a:ea typeface="ＭＳ Ｐゴシック" panose="020B0600070205080204" pitchFamily="50" charset="-128"/>
              </a:rPr>
              <a:t>人程度　運営　　　人</a:t>
            </a:r>
            <a:br>
              <a:rPr kumimoji="1" lang="en-US" altLang="ja-JP" sz="1600" dirty="0">
                <a:latin typeface="ＭＳ Ｐゴシック" panose="020B0600070205080204" pitchFamily="50" charset="-128"/>
                <a:ea typeface="ＭＳ Ｐゴシック" panose="020B0600070205080204" pitchFamily="50" charset="-128"/>
              </a:rPr>
            </a:br>
            <a:br>
              <a:rPr kumimoji="1" lang="en-US" altLang="ja-JP" sz="1600" dirty="0">
                <a:latin typeface="ＭＳ Ｐゴシック" panose="020B0600070205080204" pitchFamily="50" charset="-128"/>
                <a:ea typeface="ＭＳ Ｐゴシック" panose="020B0600070205080204" pitchFamily="50" charset="-128"/>
              </a:rPr>
            </a:br>
            <a:r>
              <a:rPr kumimoji="1" lang="ja-JP" altLang="en-US" sz="1600" dirty="0">
                <a:latin typeface="ＭＳ Ｐゴシック" panose="020B0600070205080204" pitchFamily="50" charset="-128"/>
                <a:ea typeface="ＭＳ Ｐゴシック" panose="020B0600070205080204" pitchFamily="50" charset="-128"/>
              </a:rPr>
              <a:t>　　</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４．日時（設営撤去時間含む）</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２０２２年７月　　　日（　）</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午前　　時　　分～　　時　　分（設営撤去を除いた実施時間は　　時　　分～　　時　　分）</a:t>
            </a:r>
            <a:br>
              <a:rPr lang="en-US" altLang="ja-JP" sz="1600" dirty="0">
                <a:latin typeface="ＭＳ Ｐゴシック" panose="020B0600070205080204" pitchFamily="50" charset="-128"/>
                <a:ea typeface="ＭＳ Ｐゴシック" panose="020B0600070205080204" pitchFamily="50" charset="-128"/>
              </a:rPr>
            </a:b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５．実施場所・設置物</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下図のとおり</a:t>
            </a:r>
            <a:br>
              <a:rPr lang="en-US" altLang="ja-JP" sz="1600" dirty="0">
                <a:latin typeface="ＭＳ Ｐゴシック" panose="020B0600070205080204" pitchFamily="50" charset="-128"/>
                <a:ea typeface="ＭＳ Ｐゴシック" panose="020B0600070205080204" pitchFamily="50" charset="-128"/>
              </a:rPr>
            </a:b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６．新型コロナウイルス感染症対策</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参加者に対して３密回避や手指の消毒、マスク着用などを徹底する。</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また、事前申込制にし、参加者名簿を作成するほか、体調不良の場合には</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参加を控えてもらうなど、新型コロナウイルス感染症対策を実施する。</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詳細は別紙「感染予防対策」のとおり</a:t>
            </a:r>
            <a:br>
              <a:rPr lang="en-US" altLang="ja-JP" sz="1600" dirty="0">
                <a:latin typeface="ＭＳ Ｐゴシック" panose="020B0600070205080204" pitchFamily="50" charset="-128"/>
                <a:ea typeface="ＭＳ Ｐゴシック" panose="020B0600070205080204" pitchFamily="50" charset="-128"/>
              </a:rPr>
            </a:b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７．物販</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　　　）無　　　（　　　）有　</a:t>
            </a:r>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販売品目等は別紙「販売品目一覧表」のとおり</a:t>
            </a:r>
            <a:br>
              <a:rPr lang="en-US" altLang="ja-JP" sz="1600" dirty="0">
                <a:latin typeface="ＭＳ Ｐゴシック" panose="020B0600070205080204" pitchFamily="50" charset="-128"/>
                <a:ea typeface="ＭＳ Ｐゴシック" panose="020B0600070205080204" pitchFamily="50" charset="-128"/>
              </a:rPr>
            </a:br>
            <a:r>
              <a:rPr lang="ja-JP" altLang="en-US" sz="1600" dirty="0">
                <a:latin typeface="ＭＳ Ｐゴシック" panose="020B0600070205080204" pitchFamily="50" charset="-128"/>
                <a:ea typeface="ＭＳ Ｐゴシック" panose="020B0600070205080204" pitchFamily="50" charset="-128"/>
              </a:rPr>
              <a:t>　　</a:t>
            </a:r>
            <a:endParaRPr kumimoji="1" lang="ja-JP" altLang="en-US" sz="1600" dirty="0"/>
          </a:p>
        </p:txBody>
      </p:sp>
    </p:spTree>
    <p:extLst>
      <p:ext uri="{BB962C8B-B14F-4D97-AF65-F5344CB8AC3E}">
        <p14:creationId xmlns:p14="http://schemas.microsoft.com/office/powerpoint/2010/main" val="80692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BE5787C8-F126-38A9-858A-51E9E4793700}"/>
              </a:ext>
            </a:extLst>
          </p:cNvPr>
          <p:cNvGrpSpPr/>
          <p:nvPr/>
        </p:nvGrpSpPr>
        <p:grpSpPr>
          <a:xfrm>
            <a:off x="203093" y="221226"/>
            <a:ext cx="6714605" cy="6484374"/>
            <a:chOff x="154407" y="752697"/>
            <a:chExt cx="5395198" cy="5507156"/>
          </a:xfrm>
        </p:grpSpPr>
        <p:grpSp>
          <p:nvGrpSpPr>
            <p:cNvPr id="2" name="グループ化 1">
              <a:extLst>
                <a:ext uri="{FF2B5EF4-FFF2-40B4-BE49-F238E27FC236}">
                  <a16:creationId xmlns:a16="http://schemas.microsoft.com/office/drawing/2014/main" id="{9C95C893-A710-C0C8-380F-E5BAA2921095}"/>
                </a:ext>
              </a:extLst>
            </p:cNvPr>
            <p:cNvGrpSpPr/>
            <p:nvPr/>
          </p:nvGrpSpPr>
          <p:grpSpPr>
            <a:xfrm>
              <a:off x="154407" y="752697"/>
              <a:ext cx="5395198" cy="5507156"/>
              <a:chOff x="3484110" y="1774331"/>
              <a:chExt cx="5395198" cy="5507156"/>
            </a:xfrm>
          </p:grpSpPr>
          <p:pic>
            <p:nvPicPr>
              <p:cNvPr id="33" name="図 32">
                <a:extLst>
                  <a:ext uri="{FF2B5EF4-FFF2-40B4-BE49-F238E27FC236}">
                    <a16:creationId xmlns:a16="http://schemas.microsoft.com/office/drawing/2014/main" id="{0DA37510-57FA-33BA-298C-B6625DA029A6}"/>
                  </a:ext>
                </a:extLst>
              </p:cNvPr>
              <p:cNvPicPr>
                <a:picLocks noChangeAspect="1"/>
              </p:cNvPicPr>
              <p:nvPr/>
            </p:nvPicPr>
            <p:blipFill rotWithShape="1">
              <a:blip r:embed="rId2"/>
              <a:srcRect t="20306" r="21330" b="4939"/>
              <a:stretch/>
            </p:blipFill>
            <p:spPr>
              <a:xfrm>
                <a:off x="3484110" y="1774331"/>
                <a:ext cx="5395198" cy="5507156"/>
              </a:xfrm>
              <a:prstGeom prst="rect">
                <a:avLst/>
              </a:prstGeom>
            </p:spPr>
          </p:pic>
          <p:sp>
            <p:nvSpPr>
              <p:cNvPr id="34" name="正方形/長方形 33">
                <a:extLst>
                  <a:ext uri="{FF2B5EF4-FFF2-40B4-BE49-F238E27FC236}">
                    <a16:creationId xmlns:a16="http://schemas.microsoft.com/office/drawing/2014/main" id="{534409CB-F904-26DF-7D01-69FD42815EBA}"/>
                  </a:ext>
                </a:extLst>
              </p:cNvPr>
              <p:cNvSpPr/>
              <p:nvPr/>
            </p:nvSpPr>
            <p:spPr>
              <a:xfrm rot="1208643">
                <a:off x="4822435" y="4419584"/>
                <a:ext cx="2033324" cy="1733078"/>
              </a:xfrm>
              <a:prstGeom prst="rect">
                <a:avLst/>
              </a:prstGeom>
              <a:solidFill>
                <a:srgbClr val="92D05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a:extLst>
                  <a:ext uri="{FF2B5EF4-FFF2-40B4-BE49-F238E27FC236}">
                    <a16:creationId xmlns:a16="http://schemas.microsoft.com/office/drawing/2014/main" id="{29076B16-C3E2-2808-5853-898464F2250E}"/>
                  </a:ext>
                </a:extLst>
              </p:cNvPr>
              <p:cNvSpPr/>
              <p:nvPr/>
            </p:nvSpPr>
            <p:spPr>
              <a:xfrm rot="1208643">
                <a:off x="5322268" y="3515094"/>
                <a:ext cx="1997306" cy="1001209"/>
              </a:xfrm>
              <a:prstGeom prst="rect">
                <a:avLst/>
              </a:prstGeom>
              <a:solidFill>
                <a:srgbClr val="FFC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a:extLst>
                  <a:ext uri="{FF2B5EF4-FFF2-40B4-BE49-F238E27FC236}">
                    <a16:creationId xmlns:a16="http://schemas.microsoft.com/office/drawing/2014/main" id="{E6644C32-8E18-FAFD-36F7-E9ACBA9ADA1B}"/>
                  </a:ext>
                </a:extLst>
              </p:cNvPr>
              <p:cNvSpPr/>
              <p:nvPr/>
            </p:nvSpPr>
            <p:spPr>
              <a:xfrm rot="1231385">
                <a:off x="6390508" y="2470340"/>
                <a:ext cx="1473423" cy="1273677"/>
              </a:xfrm>
              <a:prstGeom prst="rect">
                <a:avLst/>
              </a:prstGeom>
              <a:solidFill>
                <a:srgbClr val="FFC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a:extLst>
                  <a:ext uri="{FF2B5EF4-FFF2-40B4-BE49-F238E27FC236}">
                    <a16:creationId xmlns:a16="http://schemas.microsoft.com/office/drawing/2014/main" id="{65E1AA3A-8B3E-03C9-54FB-C30C29661331}"/>
                  </a:ext>
                </a:extLst>
              </p:cNvPr>
              <p:cNvSpPr/>
              <p:nvPr/>
            </p:nvSpPr>
            <p:spPr>
              <a:xfrm rot="1169975">
                <a:off x="6797933" y="4829594"/>
                <a:ext cx="266240" cy="1671889"/>
              </a:xfrm>
              <a:prstGeom prst="rect">
                <a:avLst/>
              </a:prstGeom>
              <a:solidFill>
                <a:schemeClr val="bg2">
                  <a:lumMod val="7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7" name="直線矢印コネクタ 6">
              <a:extLst>
                <a:ext uri="{FF2B5EF4-FFF2-40B4-BE49-F238E27FC236}">
                  <a16:creationId xmlns:a16="http://schemas.microsoft.com/office/drawing/2014/main" id="{D4AE603E-82B4-44A2-99F0-AFAE5833B2DB}"/>
                </a:ext>
              </a:extLst>
            </p:cNvPr>
            <p:cNvCxnSpPr>
              <a:cxnSpLocks/>
            </p:cNvCxnSpPr>
            <p:nvPr/>
          </p:nvCxnSpPr>
          <p:spPr>
            <a:xfrm>
              <a:off x="1907974" y="3101926"/>
              <a:ext cx="1941342" cy="654148"/>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a:extLst>
                <a:ext uri="{FF2B5EF4-FFF2-40B4-BE49-F238E27FC236}">
                  <a16:creationId xmlns:a16="http://schemas.microsoft.com/office/drawing/2014/main" id="{348E1E09-B348-4A30-BD82-BD9F59795127}"/>
                </a:ext>
              </a:extLst>
            </p:cNvPr>
            <p:cNvCxnSpPr>
              <a:cxnSpLocks/>
            </p:cNvCxnSpPr>
            <p:nvPr/>
          </p:nvCxnSpPr>
          <p:spPr>
            <a:xfrm flipH="1">
              <a:off x="1222227" y="3104811"/>
              <a:ext cx="627771" cy="164592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grpSp>
      <p:sp>
        <p:nvSpPr>
          <p:cNvPr id="20" name="テキスト ボックス 19">
            <a:extLst>
              <a:ext uri="{FF2B5EF4-FFF2-40B4-BE49-F238E27FC236}">
                <a16:creationId xmlns:a16="http://schemas.microsoft.com/office/drawing/2014/main" id="{5BB6A630-DD2B-4EC8-BE70-F94E40BA94AC}"/>
              </a:ext>
            </a:extLst>
          </p:cNvPr>
          <p:cNvSpPr txBox="1"/>
          <p:nvPr/>
        </p:nvSpPr>
        <p:spPr>
          <a:xfrm rot="994422">
            <a:off x="3303373" y="3044763"/>
            <a:ext cx="579580" cy="284052"/>
          </a:xfrm>
          <a:prstGeom prst="rect">
            <a:avLst/>
          </a:prstGeom>
          <a:noFill/>
        </p:spPr>
        <p:txBody>
          <a:bodyPr wrap="square" rtlCol="0">
            <a:spAutoFit/>
          </a:bodyPr>
          <a:lstStyle/>
          <a:p>
            <a:r>
              <a:rPr kumimoji="1" lang="en-US" altLang="ja-JP" sz="1246" dirty="0"/>
              <a:t>40m</a:t>
            </a:r>
            <a:endParaRPr kumimoji="1" lang="ja-JP" altLang="en-US" sz="1246" dirty="0"/>
          </a:p>
        </p:txBody>
      </p:sp>
      <p:sp>
        <p:nvSpPr>
          <p:cNvPr id="21" name="テキスト ボックス 20">
            <a:extLst>
              <a:ext uri="{FF2B5EF4-FFF2-40B4-BE49-F238E27FC236}">
                <a16:creationId xmlns:a16="http://schemas.microsoft.com/office/drawing/2014/main" id="{1905D672-77B4-4FAF-A2E9-5575B17D940F}"/>
              </a:ext>
            </a:extLst>
          </p:cNvPr>
          <p:cNvSpPr txBox="1"/>
          <p:nvPr/>
        </p:nvSpPr>
        <p:spPr>
          <a:xfrm rot="1244242">
            <a:off x="1476527" y="3614046"/>
            <a:ext cx="574302" cy="284052"/>
          </a:xfrm>
          <a:prstGeom prst="rect">
            <a:avLst/>
          </a:prstGeom>
          <a:noFill/>
        </p:spPr>
        <p:txBody>
          <a:bodyPr wrap="square" rtlCol="0">
            <a:spAutoFit/>
          </a:bodyPr>
          <a:lstStyle/>
          <a:p>
            <a:r>
              <a:rPr kumimoji="1" lang="en-US" altLang="ja-JP" sz="1246" dirty="0"/>
              <a:t>40m</a:t>
            </a:r>
            <a:endParaRPr kumimoji="1" lang="ja-JP" altLang="en-US" sz="1246" dirty="0"/>
          </a:p>
        </p:txBody>
      </p:sp>
      <p:sp>
        <p:nvSpPr>
          <p:cNvPr id="40" name="正方形/長方形 39">
            <a:extLst>
              <a:ext uri="{FF2B5EF4-FFF2-40B4-BE49-F238E27FC236}">
                <a16:creationId xmlns:a16="http://schemas.microsoft.com/office/drawing/2014/main" id="{8203650A-A097-40CD-C462-91847DC58A38}"/>
              </a:ext>
            </a:extLst>
          </p:cNvPr>
          <p:cNvSpPr/>
          <p:nvPr/>
        </p:nvSpPr>
        <p:spPr>
          <a:xfrm rot="1169975">
            <a:off x="4878213" y="2794474"/>
            <a:ext cx="331350" cy="1119287"/>
          </a:xfrm>
          <a:prstGeom prst="rect">
            <a:avLst/>
          </a:prstGeom>
          <a:solidFill>
            <a:srgbClr val="FFC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5410B772-1814-BB46-904E-E0D5C7E21E92}"/>
              </a:ext>
            </a:extLst>
          </p:cNvPr>
          <p:cNvSpPr/>
          <p:nvPr/>
        </p:nvSpPr>
        <p:spPr>
          <a:xfrm>
            <a:off x="7064824" y="1001486"/>
            <a:ext cx="696685" cy="250371"/>
          </a:xfrm>
          <a:prstGeom prst="rect">
            <a:avLst/>
          </a:prstGeom>
          <a:solidFill>
            <a:srgbClr val="FFC000">
              <a:alpha val="50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DEEB7CED-22A3-7498-7546-32A6CE9CCEBD}"/>
              </a:ext>
            </a:extLst>
          </p:cNvPr>
          <p:cNvSpPr/>
          <p:nvPr/>
        </p:nvSpPr>
        <p:spPr>
          <a:xfrm>
            <a:off x="7810661" y="1012372"/>
            <a:ext cx="1692565" cy="250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u="sng" dirty="0">
                <a:solidFill>
                  <a:schemeClr val="tx1"/>
                </a:solidFill>
              </a:rPr>
              <a:t>オレンジのエリアは、使用できません。</a:t>
            </a:r>
          </a:p>
        </p:txBody>
      </p:sp>
      <p:sp>
        <p:nvSpPr>
          <p:cNvPr id="41" name="正方形/長方形 40">
            <a:extLst>
              <a:ext uri="{FF2B5EF4-FFF2-40B4-BE49-F238E27FC236}">
                <a16:creationId xmlns:a16="http://schemas.microsoft.com/office/drawing/2014/main" id="{4A7AEAD8-6CE4-314C-AAA2-A94D897ED80F}"/>
              </a:ext>
            </a:extLst>
          </p:cNvPr>
          <p:cNvSpPr/>
          <p:nvPr/>
        </p:nvSpPr>
        <p:spPr>
          <a:xfrm>
            <a:off x="275220" y="393399"/>
            <a:ext cx="4368714" cy="3791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設置物レイアウト　</a:t>
            </a:r>
            <a:endParaRPr kumimoji="1" lang="en-US" altLang="ja-JP" dirty="0">
              <a:solidFill>
                <a:schemeClr val="tx1"/>
              </a:solidFill>
            </a:endParaRPr>
          </a:p>
          <a:p>
            <a:r>
              <a:rPr kumimoji="1" lang="ja-JP" altLang="en-US" dirty="0">
                <a:solidFill>
                  <a:schemeClr val="tx1"/>
                </a:solidFill>
              </a:rPr>
              <a:t>記入用紙</a:t>
            </a:r>
          </a:p>
        </p:txBody>
      </p:sp>
      <p:sp>
        <p:nvSpPr>
          <p:cNvPr id="42" name="テキスト ボックス 41">
            <a:extLst>
              <a:ext uri="{FF2B5EF4-FFF2-40B4-BE49-F238E27FC236}">
                <a16:creationId xmlns:a16="http://schemas.microsoft.com/office/drawing/2014/main" id="{42798268-D073-8A36-DFAD-759523F28EEF}"/>
              </a:ext>
            </a:extLst>
          </p:cNvPr>
          <p:cNvSpPr txBox="1"/>
          <p:nvPr/>
        </p:nvSpPr>
        <p:spPr>
          <a:xfrm>
            <a:off x="6973336" y="1434756"/>
            <a:ext cx="2834693" cy="769441"/>
          </a:xfrm>
          <a:prstGeom prst="rect">
            <a:avLst/>
          </a:prstGeom>
          <a:noFill/>
        </p:spPr>
        <p:txBody>
          <a:bodyPr wrap="square">
            <a:spAutoFit/>
          </a:bodyPr>
          <a:lstStyle/>
          <a:p>
            <a:r>
              <a:rPr lang="ja-JP" altLang="ja-JP" sz="1100" dirty="0">
                <a:solidFill>
                  <a:srgbClr val="FF0000"/>
                </a:solidFill>
                <a:effectLst/>
                <a:ea typeface="游ゴシック" panose="020B0400000000000000" pitchFamily="50" charset="-128"/>
                <a:cs typeface="Times New Roman" panose="02020603050405020304" pitchFamily="18" charset="0"/>
              </a:rPr>
              <a:t>実施期間中は、公園内タイルの北側でキッチンカーが出店をしている可能性がありますので、ご承知おきください。</a:t>
            </a:r>
            <a:r>
              <a:rPr lang="ja-JP" altLang="en-US" sz="1100" dirty="0">
                <a:solidFill>
                  <a:srgbClr val="FF0000"/>
                </a:solidFill>
                <a:effectLst/>
                <a:ea typeface="游ゴシック" panose="020B0400000000000000" pitchFamily="50" charset="-128"/>
                <a:cs typeface="Times New Roman" panose="02020603050405020304" pitchFamily="18" charset="0"/>
              </a:rPr>
              <a:t>（青いエリアになります。）</a:t>
            </a:r>
            <a:endParaRPr lang="ja-JP" altLang="en-US" sz="1100" dirty="0"/>
          </a:p>
        </p:txBody>
      </p:sp>
      <p:sp>
        <p:nvSpPr>
          <p:cNvPr id="43" name="正方形/長方形 42">
            <a:extLst>
              <a:ext uri="{FF2B5EF4-FFF2-40B4-BE49-F238E27FC236}">
                <a16:creationId xmlns:a16="http://schemas.microsoft.com/office/drawing/2014/main" id="{376E5E1D-8785-95C0-965A-60B037201D49}"/>
              </a:ext>
            </a:extLst>
          </p:cNvPr>
          <p:cNvSpPr/>
          <p:nvPr/>
        </p:nvSpPr>
        <p:spPr>
          <a:xfrm rot="1208643">
            <a:off x="1475041" y="5320296"/>
            <a:ext cx="2530578" cy="386584"/>
          </a:xfrm>
          <a:prstGeom prst="rect">
            <a:avLst/>
          </a:prstGeom>
          <a:solidFill>
            <a:srgbClr val="00B0F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13793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0000000-0008-0000-0000-000013000000}"/>
              </a:ext>
            </a:extLst>
          </p:cNvPr>
          <p:cNvPicPr>
            <a:picLocks noChangeAspect="1"/>
          </p:cNvPicPr>
          <p:nvPr/>
        </p:nvPicPr>
        <p:blipFill>
          <a:blip r:embed="rId2"/>
          <a:stretch>
            <a:fillRect/>
          </a:stretch>
        </p:blipFill>
        <p:spPr>
          <a:xfrm>
            <a:off x="802948" y="814762"/>
            <a:ext cx="4368714" cy="5985365"/>
          </a:xfrm>
          <a:prstGeom prst="rect">
            <a:avLst/>
          </a:prstGeom>
        </p:spPr>
      </p:pic>
      <p:cxnSp>
        <p:nvCxnSpPr>
          <p:cNvPr id="7" name="直線矢印コネクタ 6">
            <a:extLst>
              <a:ext uri="{FF2B5EF4-FFF2-40B4-BE49-F238E27FC236}">
                <a16:creationId xmlns:a16="http://schemas.microsoft.com/office/drawing/2014/main" id="{D4AE603E-82B4-44A2-99F0-AFAE5833B2DB}"/>
              </a:ext>
            </a:extLst>
          </p:cNvPr>
          <p:cNvCxnSpPr>
            <a:cxnSpLocks/>
          </p:cNvCxnSpPr>
          <p:nvPr/>
        </p:nvCxnSpPr>
        <p:spPr>
          <a:xfrm>
            <a:off x="1907974" y="3101926"/>
            <a:ext cx="1941342" cy="654148"/>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a:extLst>
              <a:ext uri="{FF2B5EF4-FFF2-40B4-BE49-F238E27FC236}">
                <a16:creationId xmlns:a16="http://schemas.microsoft.com/office/drawing/2014/main" id="{348E1E09-B348-4A30-BD82-BD9F59795127}"/>
              </a:ext>
            </a:extLst>
          </p:cNvPr>
          <p:cNvCxnSpPr>
            <a:cxnSpLocks/>
          </p:cNvCxnSpPr>
          <p:nvPr/>
        </p:nvCxnSpPr>
        <p:spPr>
          <a:xfrm flipH="1">
            <a:off x="1222227" y="3104811"/>
            <a:ext cx="627771" cy="164592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5BB6A630-DD2B-4EC8-BE70-F94E40BA94AC}"/>
              </a:ext>
            </a:extLst>
          </p:cNvPr>
          <p:cNvSpPr txBox="1"/>
          <p:nvPr/>
        </p:nvSpPr>
        <p:spPr>
          <a:xfrm rot="994422">
            <a:off x="2757681" y="3148003"/>
            <a:ext cx="579580" cy="284052"/>
          </a:xfrm>
          <a:prstGeom prst="rect">
            <a:avLst/>
          </a:prstGeom>
          <a:noFill/>
        </p:spPr>
        <p:txBody>
          <a:bodyPr wrap="square" rtlCol="0">
            <a:spAutoFit/>
          </a:bodyPr>
          <a:lstStyle/>
          <a:p>
            <a:r>
              <a:rPr kumimoji="1" lang="en-US" altLang="ja-JP" sz="1246" dirty="0"/>
              <a:t>40m</a:t>
            </a:r>
            <a:endParaRPr kumimoji="1" lang="ja-JP" altLang="en-US" sz="1246" dirty="0"/>
          </a:p>
        </p:txBody>
      </p:sp>
      <p:sp>
        <p:nvSpPr>
          <p:cNvPr id="21" name="テキスト ボックス 20">
            <a:extLst>
              <a:ext uri="{FF2B5EF4-FFF2-40B4-BE49-F238E27FC236}">
                <a16:creationId xmlns:a16="http://schemas.microsoft.com/office/drawing/2014/main" id="{1905D672-77B4-4FAF-A2E9-5575B17D940F}"/>
              </a:ext>
            </a:extLst>
          </p:cNvPr>
          <p:cNvSpPr txBox="1"/>
          <p:nvPr/>
        </p:nvSpPr>
        <p:spPr>
          <a:xfrm rot="1244242">
            <a:off x="1063580" y="3614046"/>
            <a:ext cx="574302" cy="284052"/>
          </a:xfrm>
          <a:prstGeom prst="rect">
            <a:avLst/>
          </a:prstGeom>
          <a:noFill/>
        </p:spPr>
        <p:txBody>
          <a:bodyPr wrap="square" rtlCol="0">
            <a:spAutoFit/>
          </a:bodyPr>
          <a:lstStyle/>
          <a:p>
            <a:r>
              <a:rPr kumimoji="1" lang="en-US" altLang="ja-JP" sz="1246" dirty="0"/>
              <a:t>40m</a:t>
            </a:r>
            <a:endParaRPr kumimoji="1" lang="ja-JP" altLang="en-US" sz="1246" dirty="0"/>
          </a:p>
        </p:txBody>
      </p:sp>
      <p:sp>
        <p:nvSpPr>
          <p:cNvPr id="22" name="正方形/長方形 21">
            <a:extLst>
              <a:ext uri="{FF2B5EF4-FFF2-40B4-BE49-F238E27FC236}">
                <a16:creationId xmlns:a16="http://schemas.microsoft.com/office/drawing/2014/main" id="{5708AD7D-000F-4758-93D2-6780C42F143A}"/>
              </a:ext>
            </a:extLst>
          </p:cNvPr>
          <p:cNvSpPr/>
          <p:nvPr/>
        </p:nvSpPr>
        <p:spPr>
          <a:xfrm rot="1169677">
            <a:off x="2140626" y="3889881"/>
            <a:ext cx="1139534" cy="379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28" name="テキスト ボックス 27">
            <a:extLst>
              <a:ext uri="{FF2B5EF4-FFF2-40B4-BE49-F238E27FC236}">
                <a16:creationId xmlns:a16="http://schemas.microsoft.com/office/drawing/2014/main" id="{C8B08BC9-A888-4A8A-BC74-B6005464597B}"/>
              </a:ext>
            </a:extLst>
          </p:cNvPr>
          <p:cNvSpPr txBox="1"/>
          <p:nvPr/>
        </p:nvSpPr>
        <p:spPr>
          <a:xfrm>
            <a:off x="5171662" y="3005003"/>
            <a:ext cx="4462912" cy="499496"/>
          </a:xfrm>
          <a:prstGeom prst="rect">
            <a:avLst/>
          </a:prstGeom>
          <a:solidFill>
            <a:srgbClr val="FFFF00"/>
          </a:solidFill>
          <a:ln>
            <a:solidFill>
              <a:schemeClr val="tx1"/>
            </a:solidFill>
          </a:ln>
        </p:spPr>
        <p:txBody>
          <a:bodyPr wrap="square" rtlCol="0">
            <a:spAutoFit/>
          </a:bodyPr>
          <a:lstStyle/>
          <a:p>
            <a:r>
              <a:rPr kumimoji="1" lang="en-US" altLang="ja-JP" sz="1246" dirty="0"/>
              <a:t>【</a:t>
            </a:r>
            <a:r>
              <a:rPr kumimoji="1" lang="ja-JP" altLang="en-US" sz="1246" dirty="0"/>
              <a:t>使用エリア</a:t>
            </a:r>
            <a:r>
              <a:rPr kumimoji="1" lang="en-US" altLang="ja-JP" sz="1246" dirty="0"/>
              <a:t>】</a:t>
            </a:r>
          </a:p>
          <a:p>
            <a:r>
              <a:rPr kumimoji="1" lang="ja-JP" altLang="en-US" sz="1246" dirty="0"/>
              <a:t>ステージ（</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ｍ</a:t>
            </a:r>
            <a:r>
              <a:rPr kumimoji="1" lang="en-US" altLang="ja-JP" sz="1246" dirty="0"/>
              <a:t>×</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ｍ）</a:t>
            </a:r>
            <a:endParaRPr kumimoji="1" lang="en-US" altLang="ja-JP" sz="1246" dirty="0"/>
          </a:p>
        </p:txBody>
      </p:sp>
      <p:sp>
        <p:nvSpPr>
          <p:cNvPr id="3" name="正方形/長方形 2">
            <a:extLst>
              <a:ext uri="{FF2B5EF4-FFF2-40B4-BE49-F238E27FC236}">
                <a16:creationId xmlns:a16="http://schemas.microsoft.com/office/drawing/2014/main" id="{FB30B5A2-56C4-4670-BEDE-BD5F36CCEFCB}"/>
              </a:ext>
            </a:extLst>
          </p:cNvPr>
          <p:cNvSpPr/>
          <p:nvPr/>
        </p:nvSpPr>
        <p:spPr>
          <a:xfrm rot="1090966">
            <a:off x="2227948" y="3565444"/>
            <a:ext cx="171450" cy="98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0797DA88-F7D0-4FF7-B549-D36A2A6EDDFD}"/>
              </a:ext>
            </a:extLst>
          </p:cNvPr>
          <p:cNvSpPr txBox="1"/>
          <p:nvPr/>
        </p:nvSpPr>
        <p:spPr>
          <a:xfrm>
            <a:off x="802948" y="1356644"/>
            <a:ext cx="4213552" cy="475771"/>
          </a:xfrm>
          <a:prstGeom prst="rect">
            <a:avLst/>
          </a:prstGeom>
          <a:solidFill>
            <a:srgbClr val="FFFF00"/>
          </a:solidFill>
          <a:ln>
            <a:solidFill>
              <a:schemeClr val="tx1"/>
            </a:solidFill>
          </a:ln>
        </p:spPr>
        <p:txBody>
          <a:bodyPr wrap="square" rtlCol="0">
            <a:spAutoFit/>
          </a:bodyPr>
          <a:lstStyle/>
          <a:p>
            <a:r>
              <a:rPr kumimoji="1" lang="en-US" altLang="ja-JP" sz="1246" dirty="0"/>
              <a:t>【</a:t>
            </a:r>
            <a:r>
              <a:rPr kumimoji="1" lang="ja-JP" altLang="en-US" sz="1246" dirty="0"/>
              <a:t>設置物</a:t>
            </a:r>
            <a:r>
              <a:rPr kumimoji="1" lang="en-US" altLang="ja-JP" sz="1246" dirty="0"/>
              <a:t>】</a:t>
            </a:r>
          </a:p>
          <a:p>
            <a:r>
              <a:rPr kumimoji="1" lang="ja-JP" altLang="en-US" sz="1246" dirty="0"/>
              <a:t>　</a:t>
            </a:r>
            <a:r>
              <a:rPr kumimoji="1" lang="ja-JP" altLang="en-US" sz="1246" u="sng" dirty="0"/>
              <a:t>屋外用アンプスピーカー</a:t>
            </a:r>
            <a:r>
              <a:rPr kumimoji="1" lang="ja-JP" altLang="en-US" sz="1246" dirty="0"/>
              <a:t>：</a:t>
            </a:r>
            <a:r>
              <a:rPr kumimoji="1" lang="ja-JP" altLang="en-US" sz="1200" dirty="0">
                <a:solidFill>
                  <a:srgbClr val="000000"/>
                </a:solidFill>
                <a:latin typeface="Meiryo" panose="020B0604030504040204" pitchFamily="50" charset="-128"/>
                <a:ea typeface="Meiryo" panose="020B0604030504040204" pitchFamily="50" charset="-128"/>
              </a:rPr>
              <a:t>〇〇</a:t>
            </a:r>
            <a:r>
              <a:rPr lang="ja-JP" altLang="en-US" sz="1200" b="0" i="0" dirty="0">
                <a:solidFill>
                  <a:srgbClr val="000000"/>
                </a:solidFill>
                <a:effectLst/>
                <a:latin typeface="Meiryo" panose="020B0604030504040204" pitchFamily="50" charset="-128"/>
                <a:ea typeface="Meiryo" panose="020B0604030504040204" pitchFamily="50" charset="-128"/>
              </a:rPr>
              <a:t>㎝</a:t>
            </a:r>
            <a:r>
              <a:rPr lang="en-US" altLang="ja-JP" sz="1200" b="0" i="0" dirty="0">
                <a:solidFill>
                  <a:srgbClr val="000000"/>
                </a:solidFill>
                <a:effectLst/>
                <a:latin typeface="Meiryo" panose="020B0604030504040204" pitchFamily="50" charset="-128"/>
                <a:ea typeface="Meiryo" panose="020B0604030504040204" pitchFamily="50" charset="-128"/>
              </a:rPr>
              <a:t>x</a:t>
            </a:r>
            <a:r>
              <a:rPr kumimoji="1" lang="ja-JP" altLang="en-US" sz="1200" dirty="0">
                <a:solidFill>
                  <a:srgbClr val="000000"/>
                </a:solidFill>
                <a:latin typeface="Meiryo" panose="020B0604030504040204" pitchFamily="50" charset="-128"/>
                <a:ea typeface="Meiryo" panose="020B0604030504040204" pitchFamily="50" charset="-128"/>
              </a:rPr>
              <a:t>〇〇</a:t>
            </a:r>
            <a:r>
              <a:rPr lang="ja-JP" altLang="en-US" sz="1200" b="0" i="0" dirty="0">
                <a:solidFill>
                  <a:srgbClr val="000000"/>
                </a:solidFill>
                <a:effectLst/>
                <a:latin typeface="Meiryo" panose="020B0604030504040204" pitchFamily="50" charset="-128"/>
                <a:ea typeface="Meiryo" panose="020B0604030504040204" pitchFamily="50" charset="-128"/>
              </a:rPr>
              <a:t>㎝</a:t>
            </a:r>
            <a:r>
              <a:rPr lang="ja-JP" altLang="en-US" sz="1200" dirty="0">
                <a:solidFill>
                  <a:srgbClr val="000000"/>
                </a:solidFill>
                <a:latin typeface="+mn-ea"/>
                <a:ea typeface="Meiryo" panose="020B0604030504040204" pitchFamily="50" charset="-128"/>
              </a:rPr>
              <a:t>を</a:t>
            </a:r>
            <a:r>
              <a:rPr lang="en-US" altLang="ja-JP" sz="1200" dirty="0">
                <a:solidFill>
                  <a:srgbClr val="000000"/>
                </a:solidFill>
                <a:latin typeface="+mn-ea"/>
                <a:ea typeface="Meiryo" panose="020B0604030504040204" pitchFamily="50" charset="-128"/>
              </a:rPr>
              <a:t>2</a:t>
            </a:r>
            <a:r>
              <a:rPr lang="ja-JP" altLang="en-US" sz="1200" dirty="0">
                <a:solidFill>
                  <a:srgbClr val="000000"/>
                </a:solidFill>
                <a:latin typeface="+mn-ea"/>
                <a:ea typeface="Meiryo" panose="020B0604030504040204" pitchFamily="50" charset="-128"/>
              </a:rPr>
              <a:t>台。</a:t>
            </a:r>
            <a:endParaRPr kumimoji="1" lang="en-US" altLang="ja-JP" sz="1246" dirty="0"/>
          </a:p>
        </p:txBody>
      </p:sp>
      <p:cxnSp>
        <p:nvCxnSpPr>
          <p:cNvPr id="13" name="直線矢印コネクタ 12">
            <a:extLst>
              <a:ext uri="{FF2B5EF4-FFF2-40B4-BE49-F238E27FC236}">
                <a16:creationId xmlns:a16="http://schemas.microsoft.com/office/drawing/2014/main" id="{8E8719DA-5EB3-4B57-BE4D-ED8CD5D54C22}"/>
              </a:ext>
            </a:extLst>
          </p:cNvPr>
          <p:cNvCxnSpPr>
            <a:cxnSpLocks/>
            <a:endCxn id="3" idx="0"/>
          </p:cNvCxnSpPr>
          <p:nvPr/>
        </p:nvCxnSpPr>
        <p:spPr>
          <a:xfrm flipH="1">
            <a:off x="2329037" y="1854831"/>
            <a:ext cx="589571" cy="1713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31D5D2FA-6E60-41FC-B700-610455D30C17}"/>
              </a:ext>
            </a:extLst>
          </p:cNvPr>
          <p:cNvCxnSpPr>
            <a:cxnSpLocks/>
            <a:stCxn id="15" idx="2"/>
            <a:endCxn id="31" idx="0"/>
          </p:cNvCxnSpPr>
          <p:nvPr/>
        </p:nvCxnSpPr>
        <p:spPr>
          <a:xfrm>
            <a:off x="2909724" y="1832415"/>
            <a:ext cx="591481" cy="21562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4930B56B-D1D9-43FA-B74F-23F28A74146F}"/>
              </a:ext>
            </a:extLst>
          </p:cNvPr>
          <p:cNvSpPr/>
          <p:nvPr/>
        </p:nvSpPr>
        <p:spPr>
          <a:xfrm rot="6714131">
            <a:off x="3492241" y="4565235"/>
            <a:ext cx="171450" cy="98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a:extLst>
              <a:ext uri="{FF2B5EF4-FFF2-40B4-BE49-F238E27FC236}">
                <a16:creationId xmlns:a16="http://schemas.microsoft.com/office/drawing/2014/main" id="{22CDEEBB-03D0-4EE7-BDD4-00D16263FB6F}"/>
              </a:ext>
            </a:extLst>
          </p:cNvPr>
          <p:cNvCxnSpPr>
            <a:cxnSpLocks/>
          </p:cNvCxnSpPr>
          <p:nvPr/>
        </p:nvCxnSpPr>
        <p:spPr>
          <a:xfrm flipH="1" flipV="1">
            <a:off x="3591551" y="4608392"/>
            <a:ext cx="2058439" cy="1039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1B1480F0-499B-4499-802E-20B5B79D73FD}"/>
              </a:ext>
            </a:extLst>
          </p:cNvPr>
          <p:cNvSpPr txBox="1"/>
          <p:nvPr/>
        </p:nvSpPr>
        <p:spPr>
          <a:xfrm>
            <a:off x="5171663" y="3969776"/>
            <a:ext cx="4462912" cy="1122102"/>
          </a:xfrm>
          <a:prstGeom prst="rect">
            <a:avLst/>
          </a:prstGeom>
          <a:solidFill>
            <a:srgbClr val="FFFF00"/>
          </a:solidFill>
          <a:ln>
            <a:solidFill>
              <a:schemeClr val="tx1"/>
            </a:solidFill>
          </a:ln>
        </p:spPr>
        <p:txBody>
          <a:bodyPr wrap="square" rtlCol="0">
            <a:spAutoFit/>
          </a:bodyPr>
          <a:lstStyle/>
          <a:p>
            <a:r>
              <a:rPr kumimoji="1" lang="en-US" altLang="ja-JP" sz="1246" dirty="0"/>
              <a:t>【</a:t>
            </a:r>
            <a:r>
              <a:rPr kumimoji="1" lang="ja-JP" altLang="en-US" sz="1246" dirty="0"/>
              <a:t>使用エリア</a:t>
            </a:r>
            <a:r>
              <a:rPr kumimoji="1" lang="en-US" altLang="ja-JP" sz="1246" dirty="0"/>
              <a:t>】</a:t>
            </a:r>
          </a:p>
          <a:p>
            <a:r>
              <a:rPr kumimoji="1" lang="ja-JP" altLang="en-US" sz="1246" dirty="0"/>
              <a:t>テント内に</a:t>
            </a:r>
            <a:r>
              <a:rPr kumimoji="1" lang="en-US" altLang="ja-JP" sz="1246" dirty="0"/>
              <a:t>DJ</a:t>
            </a:r>
            <a:r>
              <a:rPr kumimoji="1" lang="ja-JP" altLang="en-US" sz="1246" dirty="0"/>
              <a:t>機材を設置</a:t>
            </a:r>
            <a:endParaRPr kumimoji="1" lang="en-US" altLang="ja-JP" sz="1246" dirty="0"/>
          </a:p>
          <a:p>
            <a:r>
              <a:rPr kumimoji="1" lang="ja-JP" altLang="en-US" sz="1246" dirty="0"/>
              <a:t>テント　</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a:t>
            </a:r>
            <a:r>
              <a:rPr kumimoji="1" lang="en-US" altLang="ja-JP" sz="1246" dirty="0"/>
              <a:t>×</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　</a:t>
            </a:r>
            <a:endParaRPr kumimoji="1" lang="en-US" altLang="ja-JP" sz="1246" dirty="0"/>
          </a:p>
          <a:p>
            <a:r>
              <a:rPr kumimoji="1" lang="ja-JP" altLang="en-US" sz="1246" dirty="0"/>
              <a:t>机　</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a:t>
            </a:r>
            <a:r>
              <a:rPr kumimoji="1" lang="en-US" altLang="ja-JP" sz="1246" dirty="0"/>
              <a:t>×</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a:t>
            </a:r>
            <a:endParaRPr kumimoji="1" lang="en-US" altLang="ja-JP" sz="1246" dirty="0"/>
          </a:p>
          <a:p>
            <a:r>
              <a:rPr kumimoji="1" lang="en-US" altLang="ja-JP" sz="1246" dirty="0"/>
              <a:t>DJ</a:t>
            </a:r>
            <a:r>
              <a:rPr kumimoji="1" lang="ja-JP" altLang="en-US" sz="1246" dirty="0"/>
              <a:t>機材　</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a:t>
            </a:r>
            <a:r>
              <a:rPr kumimoji="1" lang="en-US" altLang="ja-JP" sz="1246" dirty="0"/>
              <a:t>×</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a:t>
            </a:r>
            <a:endParaRPr kumimoji="1" lang="en-US" altLang="ja-JP" sz="1246" dirty="0"/>
          </a:p>
        </p:txBody>
      </p:sp>
      <p:sp>
        <p:nvSpPr>
          <p:cNvPr id="4" name="楕円 3">
            <a:extLst>
              <a:ext uri="{FF2B5EF4-FFF2-40B4-BE49-F238E27FC236}">
                <a16:creationId xmlns:a16="http://schemas.microsoft.com/office/drawing/2014/main" id="{637285FE-8C24-48A6-9AB4-BCDB1821AEE1}"/>
              </a:ext>
            </a:extLst>
          </p:cNvPr>
          <p:cNvSpPr/>
          <p:nvPr/>
        </p:nvSpPr>
        <p:spPr>
          <a:xfrm>
            <a:off x="1589642" y="4984910"/>
            <a:ext cx="79926" cy="799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2CCAACCA-46E5-4216-B7E6-BC7F1676A775}"/>
              </a:ext>
            </a:extLst>
          </p:cNvPr>
          <p:cNvSpPr/>
          <p:nvPr/>
        </p:nvSpPr>
        <p:spPr>
          <a:xfrm>
            <a:off x="1964292" y="5102159"/>
            <a:ext cx="79926" cy="799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AE649F81-CDFA-447F-8C35-397E0274A5BE}"/>
              </a:ext>
            </a:extLst>
          </p:cNvPr>
          <p:cNvSpPr/>
          <p:nvPr/>
        </p:nvSpPr>
        <p:spPr>
          <a:xfrm>
            <a:off x="2551363" y="5318059"/>
            <a:ext cx="79926" cy="799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20B27042-087C-4412-91D4-AE5369A6B8F0}"/>
              </a:ext>
            </a:extLst>
          </p:cNvPr>
          <p:cNvSpPr/>
          <p:nvPr/>
        </p:nvSpPr>
        <p:spPr>
          <a:xfrm>
            <a:off x="2838682" y="5409307"/>
            <a:ext cx="79926" cy="799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矢印コネクタ 28">
            <a:extLst>
              <a:ext uri="{FF2B5EF4-FFF2-40B4-BE49-F238E27FC236}">
                <a16:creationId xmlns:a16="http://schemas.microsoft.com/office/drawing/2014/main" id="{F063E27A-61D1-41B7-96EC-0149A1A5ACC4}"/>
              </a:ext>
            </a:extLst>
          </p:cNvPr>
          <p:cNvCxnSpPr>
            <a:cxnSpLocks/>
          </p:cNvCxnSpPr>
          <p:nvPr/>
        </p:nvCxnSpPr>
        <p:spPr>
          <a:xfrm flipH="1" flipV="1">
            <a:off x="2617454" y="5348909"/>
            <a:ext cx="2978839" cy="2962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8FB2CEFF-5DC5-46D6-A578-FC83752A27E3}"/>
              </a:ext>
            </a:extLst>
          </p:cNvPr>
          <p:cNvSpPr txBox="1"/>
          <p:nvPr/>
        </p:nvSpPr>
        <p:spPr>
          <a:xfrm>
            <a:off x="5587197" y="5266891"/>
            <a:ext cx="4062741" cy="1313821"/>
          </a:xfrm>
          <a:prstGeom prst="rect">
            <a:avLst/>
          </a:prstGeom>
          <a:solidFill>
            <a:srgbClr val="FFFF00"/>
          </a:solidFill>
          <a:ln>
            <a:solidFill>
              <a:schemeClr val="tx1"/>
            </a:solidFill>
          </a:ln>
        </p:spPr>
        <p:txBody>
          <a:bodyPr wrap="square" rtlCol="0">
            <a:spAutoFit/>
          </a:bodyPr>
          <a:lstStyle/>
          <a:p>
            <a:r>
              <a:rPr kumimoji="1" lang="en-US" altLang="ja-JP" sz="1246" dirty="0"/>
              <a:t>【</a:t>
            </a:r>
            <a:r>
              <a:rPr kumimoji="1" lang="ja-JP" altLang="en-US" sz="1246" dirty="0"/>
              <a:t>設置物</a:t>
            </a:r>
            <a:r>
              <a:rPr kumimoji="1" lang="en-US" altLang="ja-JP" sz="1246" dirty="0"/>
              <a:t>】</a:t>
            </a:r>
          </a:p>
          <a:p>
            <a:r>
              <a:rPr kumimoji="1" lang="ja-JP" altLang="en-US" sz="1246" dirty="0"/>
              <a:t>〇本のフラッグを設置（フラッグ：直径〇㎝</a:t>
            </a:r>
            <a:r>
              <a:rPr kumimoji="1" lang="en-US" altLang="ja-JP" sz="1246" dirty="0"/>
              <a:t>×</a:t>
            </a:r>
            <a:r>
              <a:rPr kumimoji="1" lang="ja-JP" altLang="en-US" sz="1246" dirty="0"/>
              <a:t>高さ〇㎝）</a:t>
            </a:r>
            <a:r>
              <a:rPr kumimoji="1" lang="en-US" altLang="ja-JP" sz="1246" dirty="0"/>
              <a:t>×</a:t>
            </a:r>
            <a:r>
              <a:rPr kumimoji="1" lang="ja-JP" altLang="en-US" sz="1246" dirty="0"/>
              <a:t>〇本</a:t>
            </a:r>
            <a:endParaRPr kumimoji="1" lang="en-US" altLang="ja-JP" sz="1246" dirty="0"/>
          </a:p>
          <a:p>
            <a:r>
              <a:rPr kumimoji="1" lang="ja-JP" altLang="en-US" sz="1246" dirty="0"/>
              <a:t>受付台　</a:t>
            </a:r>
            <a:r>
              <a:rPr kumimoji="1" lang="en-US" altLang="ja-JP" sz="1246" dirty="0"/>
              <a:t> </a:t>
            </a:r>
            <a:r>
              <a:rPr kumimoji="1" lang="ja-JP" altLang="en-US" sz="1246" dirty="0"/>
              <a:t>〇〇</a:t>
            </a:r>
            <a:r>
              <a:rPr kumimoji="1" lang="en-US" altLang="ja-JP" sz="1246" dirty="0"/>
              <a:t>㎝×</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　</a:t>
            </a:r>
            <a:endParaRPr kumimoji="1" lang="en-US" altLang="ja-JP" sz="1246" dirty="0"/>
          </a:p>
          <a:p>
            <a:r>
              <a:rPr kumimoji="1" lang="ja-JP" altLang="en-US" sz="1246" dirty="0"/>
              <a:t>モニター台　</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en-US" altLang="ja-JP" sz="1246" dirty="0"/>
              <a:t>㎝×</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a:t>
            </a:r>
            <a:endParaRPr kumimoji="1" lang="en-US" altLang="ja-JP" sz="1246" dirty="0"/>
          </a:p>
          <a:p>
            <a:r>
              <a:rPr kumimoji="1" lang="ja-JP" altLang="en-US" sz="1246" dirty="0"/>
              <a:t>モニター</a:t>
            </a:r>
            <a:r>
              <a:rPr kumimoji="1" lang="ja-JP" altLang="en-US" sz="1400" dirty="0">
                <a:solidFill>
                  <a:srgbClr val="000000"/>
                </a:solidFill>
                <a:latin typeface="Meiryo" panose="020B0604030504040204" pitchFamily="50" charset="-128"/>
                <a:ea typeface="Meiryo" panose="020B0604030504040204" pitchFamily="50" charset="-128"/>
              </a:rPr>
              <a:t>〇〇</a:t>
            </a:r>
            <a:r>
              <a:rPr kumimoji="1" lang="ja-JP" altLang="en-US" sz="1246" dirty="0"/>
              <a:t>型</a:t>
            </a:r>
          </a:p>
        </p:txBody>
      </p:sp>
      <p:sp>
        <p:nvSpPr>
          <p:cNvPr id="31" name="正方形/長方形 30">
            <a:extLst>
              <a:ext uri="{FF2B5EF4-FFF2-40B4-BE49-F238E27FC236}">
                <a16:creationId xmlns:a16="http://schemas.microsoft.com/office/drawing/2014/main" id="{A00CC3A8-2D43-41A3-BB07-E80772289BAE}"/>
              </a:ext>
            </a:extLst>
          </p:cNvPr>
          <p:cNvSpPr/>
          <p:nvPr/>
        </p:nvSpPr>
        <p:spPr>
          <a:xfrm rot="1090966">
            <a:off x="3400116" y="3986170"/>
            <a:ext cx="171450" cy="98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A0C599F7-0AEE-4F2E-A2D4-F1949C0EE407}"/>
              </a:ext>
            </a:extLst>
          </p:cNvPr>
          <p:cNvCxnSpPr>
            <a:cxnSpLocks/>
            <a:stCxn id="28" idx="1"/>
          </p:cNvCxnSpPr>
          <p:nvPr/>
        </p:nvCxnSpPr>
        <p:spPr>
          <a:xfrm flipH="1">
            <a:off x="3015064" y="3254751"/>
            <a:ext cx="2156598" cy="8839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315E895F-8AA1-4F9D-B1F4-A9968D7EA996}"/>
              </a:ext>
            </a:extLst>
          </p:cNvPr>
          <p:cNvSpPr/>
          <p:nvPr/>
        </p:nvSpPr>
        <p:spPr>
          <a:xfrm rot="17370736">
            <a:off x="2106095" y="5144051"/>
            <a:ext cx="162251" cy="79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0F043364-C141-4CBA-BF4F-EC2A33304253}"/>
              </a:ext>
            </a:extLst>
          </p:cNvPr>
          <p:cNvSpPr/>
          <p:nvPr/>
        </p:nvSpPr>
        <p:spPr>
          <a:xfrm rot="1323858">
            <a:off x="2370946" y="5278096"/>
            <a:ext cx="162251" cy="79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矢印コネクタ 34">
            <a:extLst>
              <a:ext uri="{FF2B5EF4-FFF2-40B4-BE49-F238E27FC236}">
                <a16:creationId xmlns:a16="http://schemas.microsoft.com/office/drawing/2014/main" id="{520D95F9-B160-432A-AF4B-4E258B0E4B4A}"/>
              </a:ext>
            </a:extLst>
          </p:cNvPr>
          <p:cNvCxnSpPr>
            <a:cxnSpLocks/>
            <a:endCxn id="32" idx="2"/>
          </p:cNvCxnSpPr>
          <p:nvPr/>
        </p:nvCxnSpPr>
        <p:spPr>
          <a:xfrm flipH="1" flipV="1">
            <a:off x="2437060" y="5355095"/>
            <a:ext cx="3150138" cy="6854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D4A9776-75A1-BC92-4A3B-D60DE395756C}"/>
              </a:ext>
            </a:extLst>
          </p:cNvPr>
          <p:cNvSpPr/>
          <p:nvPr/>
        </p:nvSpPr>
        <p:spPr>
          <a:xfrm>
            <a:off x="2729208" y="265471"/>
            <a:ext cx="4368714" cy="3791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設置物レイアウト　記入用紙（</a:t>
            </a:r>
            <a:r>
              <a:rPr kumimoji="1" lang="ja-JP" altLang="en-US" dirty="0">
                <a:solidFill>
                  <a:srgbClr val="FF0000"/>
                </a:solidFill>
              </a:rPr>
              <a:t>記入例</a:t>
            </a:r>
            <a:r>
              <a:rPr kumimoji="1" lang="ja-JP" altLang="en-US" dirty="0">
                <a:solidFill>
                  <a:schemeClr val="tx1"/>
                </a:solidFill>
              </a:rPr>
              <a:t>）</a:t>
            </a:r>
          </a:p>
        </p:txBody>
      </p:sp>
      <p:sp>
        <p:nvSpPr>
          <p:cNvPr id="33" name="正方形/長方形 32">
            <a:extLst>
              <a:ext uri="{FF2B5EF4-FFF2-40B4-BE49-F238E27FC236}">
                <a16:creationId xmlns:a16="http://schemas.microsoft.com/office/drawing/2014/main" id="{720D055B-8746-3E90-1502-314E9764817D}"/>
              </a:ext>
            </a:extLst>
          </p:cNvPr>
          <p:cNvSpPr/>
          <p:nvPr/>
        </p:nvSpPr>
        <p:spPr>
          <a:xfrm>
            <a:off x="5256288" y="1533249"/>
            <a:ext cx="4368714" cy="3791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実施するイベントで広場に設置する物のレイアウトをご記入ください。</a:t>
            </a:r>
            <a:endParaRPr kumimoji="1" lang="en-US" altLang="ja-JP" dirty="0">
              <a:solidFill>
                <a:schemeClr val="tx1"/>
              </a:solidFill>
            </a:endParaRPr>
          </a:p>
          <a:p>
            <a:r>
              <a:rPr kumimoji="1" lang="ja-JP" altLang="en-US" dirty="0">
                <a:solidFill>
                  <a:srgbClr val="FF0000"/>
                </a:solidFill>
              </a:rPr>
              <a:t>①設置物の設置レイアウトを記入</a:t>
            </a:r>
            <a:endParaRPr kumimoji="1" lang="en-US" altLang="ja-JP" dirty="0">
              <a:solidFill>
                <a:srgbClr val="FF0000"/>
              </a:solidFill>
            </a:endParaRPr>
          </a:p>
          <a:p>
            <a:r>
              <a:rPr kumimoji="1" lang="ja-JP" altLang="en-US" dirty="0">
                <a:solidFill>
                  <a:srgbClr val="FF0000"/>
                </a:solidFill>
              </a:rPr>
              <a:t>②設置物のサイズを記入</a:t>
            </a:r>
          </a:p>
        </p:txBody>
      </p:sp>
    </p:spTree>
    <p:extLst>
      <p:ext uri="{BB962C8B-B14F-4D97-AF65-F5344CB8AC3E}">
        <p14:creationId xmlns:p14="http://schemas.microsoft.com/office/powerpoint/2010/main" val="1250470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512</TotalTime>
  <Words>363</Words>
  <Application>Microsoft Office PowerPoint</Application>
  <PresentationFormat>A4 210 x 297 mm</PresentationFormat>
  <Paragraphs>27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Meiryo</vt:lpstr>
      <vt:lpstr>游ゴシック</vt:lpstr>
      <vt:lpstr>Arial</vt:lpstr>
      <vt:lpstr>Calibri</vt:lpstr>
      <vt:lpstr>Calibri Light</vt:lpstr>
      <vt:lpstr>Office テーマ</vt:lpstr>
      <vt:lpstr>実施者名　　　　　　　　　　　　（ 　　　　会社　　　　担当　連絡先：　　　　　　　　　　　　　）  １．事業名 　　「　　　　　　　　　　　　　　　　　　　　　」　　  ２．事業内容 　　   ３．実施規模　 　参加者　　　　人程度　運営　　　人  　　 ４．日時（設営撤去時間含む） 　　２０２２年７月　　　日（　） 　　午前　　時　　分～　　時　　分（設営撤去を除いた実施時間は　　時　　分～　　時　　分）  ５．実施場所・設置物 　　下図のとおり  ６．新型コロナウイルス感染症対策 　　参加者に対して３密回避や手指の消毒、マスク着用などを徹底する。 　　また、事前申込制にし、参加者名簿を作成するほか、体調不良の場合には 　　参加を控えてもらうなど、新型コロナウイルス感染症対策を実施する。 　　 　　詳細は別紙「感染予防対策」のとおり  ７．物販 　　（　　　）無　　　（　　　）有　※販売品目等は別紙「販売品目一覧表」のとおり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長沼 恵介</dc:creator>
  <cp:lastModifiedBy>OPC106</cp:lastModifiedBy>
  <cp:revision>23</cp:revision>
  <cp:lastPrinted>2022-05-19T09:17:04Z</cp:lastPrinted>
  <dcterms:created xsi:type="dcterms:W3CDTF">2021-09-30T08:02:22Z</dcterms:created>
  <dcterms:modified xsi:type="dcterms:W3CDTF">2022-05-19T09:17:04Z</dcterms:modified>
</cp:coreProperties>
</file>